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5" r:id="rId1"/>
  </p:sldMasterIdLst>
  <p:notesMasterIdLst>
    <p:notesMasterId r:id="rId12"/>
  </p:notesMasterIdLst>
  <p:sldIdLst>
    <p:sldId id="256" r:id="rId2"/>
    <p:sldId id="257" r:id="rId3"/>
    <p:sldId id="265" r:id="rId4"/>
    <p:sldId id="266" r:id="rId5"/>
    <p:sldId id="267" r:id="rId6"/>
    <p:sldId id="263" r:id="rId7"/>
    <p:sldId id="264" r:id="rId8"/>
    <p:sldId id="258" r:id="rId9"/>
    <p:sldId id="262" r:id="rId10"/>
    <p:sldId id="261"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8"/>
  </p:normalViewPr>
  <p:slideViewPr>
    <p:cSldViewPr snapToGrid="0">
      <p:cViewPr varScale="1">
        <p:scale>
          <a:sx n="121" d="100"/>
          <a:sy n="121" d="100"/>
        </p:scale>
        <p:origin x="2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77B66D-F066-4C12-92FE-E74F557A550A}" type="datetimeFigureOut">
              <a:rPr lang="zh-CN" altLang="en-US" smtClean="0"/>
              <a:t>2018/6/3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C8B8A7-F957-4C58-8BAE-7D5B72AE0FDE}" type="slidenum">
              <a:rPr lang="zh-CN" altLang="en-US" smtClean="0"/>
              <a:t>‹#›</a:t>
            </a:fld>
            <a:endParaRPr lang="zh-CN" altLang="en-US"/>
          </a:p>
        </p:txBody>
      </p:sp>
    </p:spTree>
    <p:extLst>
      <p:ext uri="{BB962C8B-B14F-4D97-AF65-F5344CB8AC3E}">
        <p14:creationId xmlns:p14="http://schemas.microsoft.com/office/powerpoint/2010/main" val="1374892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3C8B8A7-F957-4C58-8BAE-7D5B72AE0FDE}" type="slidenum">
              <a:rPr lang="zh-CN" altLang="en-US" smtClean="0"/>
              <a:t>6</a:t>
            </a:fld>
            <a:endParaRPr lang="zh-CN" altLang="en-US"/>
          </a:p>
        </p:txBody>
      </p:sp>
    </p:spTree>
    <p:extLst>
      <p:ext uri="{BB962C8B-B14F-4D97-AF65-F5344CB8AC3E}">
        <p14:creationId xmlns:p14="http://schemas.microsoft.com/office/powerpoint/2010/main" val="1235301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4D6E0137-FC3D-4E1E-8F20-3EBCFE2047D1}" type="datetimeFigureOut">
              <a:rPr lang="zh-CN" altLang="en-US" smtClean="0"/>
              <a:t>2018/6/3</a:t>
            </a:fld>
            <a:endParaRPr lang="zh-CN" alt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zh-CN" alt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C4E490A9-2D06-4F8F-BA24-0B746E47A564}" type="slidenum">
              <a:rPr lang="zh-CN" altLang="en-US" smtClean="0"/>
              <a:t>‹#›</a:t>
            </a:fld>
            <a:endParaRPr lang="zh-CN" alt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41165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4D6E0137-FC3D-4E1E-8F20-3EBCFE2047D1}" type="datetimeFigureOut">
              <a:rPr lang="zh-CN" altLang="en-US" smtClean="0"/>
              <a:t>2018/6/3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4E490A9-2D06-4F8F-BA24-0B746E47A564}" type="slidenum">
              <a:rPr lang="zh-CN" altLang="en-US" smtClean="0"/>
              <a:t>‹#›</a:t>
            </a:fld>
            <a:endParaRPr lang="zh-CN" altLang="en-US"/>
          </a:p>
        </p:txBody>
      </p:sp>
    </p:spTree>
    <p:extLst>
      <p:ext uri="{BB962C8B-B14F-4D97-AF65-F5344CB8AC3E}">
        <p14:creationId xmlns:p14="http://schemas.microsoft.com/office/powerpoint/2010/main" val="14120536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4D6E0137-FC3D-4E1E-8F20-3EBCFE2047D1}" type="datetimeFigureOut">
              <a:rPr lang="zh-CN" altLang="en-US" smtClean="0"/>
              <a:t>2018/6/3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4E490A9-2D06-4F8F-BA24-0B746E47A564}" type="slidenum">
              <a:rPr lang="zh-CN" altLang="en-US" smtClean="0"/>
              <a:t>‹#›</a:t>
            </a:fld>
            <a:endParaRPr lang="zh-CN" altLang="en-US"/>
          </a:p>
        </p:txBody>
      </p:sp>
    </p:spTree>
    <p:extLst>
      <p:ext uri="{BB962C8B-B14F-4D97-AF65-F5344CB8AC3E}">
        <p14:creationId xmlns:p14="http://schemas.microsoft.com/office/powerpoint/2010/main" val="296413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4D6E0137-FC3D-4E1E-8F20-3EBCFE2047D1}" type="datetimeFigureOut">
              <a:rPr lang="zh-CN" altLang="en-US" smtClean="0"/>
              <a:t>2018/6/3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4E490A9-2D06-4F8F-BA24-0B746E47A564}" type="slidenum">
              <a:rPr lang="zh-CN" altLang="en-US" smtClean="0"/>
              <a:t>‹#›</a:t>
            </a:fld>
            <a:endParaRPr lang="zh-CN" altLang="en-US"/>
          </a:p>
        </p:txBody>
      </p:sp>
    </p:spTree>
    <p:extLst>
      <p:ext uri="{BB962C8B-B14F-4D97-AF65-F5344CB8AC3E}">
        <p14:creationId xmlns:p14="http://schemas.microsoft.com/office/powerpoint/2010/main" val="2403089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4D6E0137-FC3D-4E1E-8F20-3EBCFE2047D1}" type="datetimeFigureOut">
              <a:rPr lang="zh-CN" altLang="en-US" smtClean="0"/>
              <a:t>2018/6/3</a:t>
            </a:fld>
            <a:endParaRPr lang="zh-CN" alt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zh-CN" alt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C4E490A9-2D06-4F8F-BA24-0B746E47A564}" type="slidenum">
              <a:rPr lang="zh-CN" altLang="en-US" smtClean="0"/>
              <a:t>‹#›</a:t>
            </a:fld>
            <a:endParaRPr lang="zh-CN" alt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154729892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4D6E0137-FC3D-4E1E-8F20-3EBCFE2047D1}" type="datetimeFigureOut">
              <a:rPr lang="zh-CN" altLang="en-US" smtClean="0"/>
              <a:t>2018/6/3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4E490A9-2D06-4F8F-BA24-0B746E47A564}" type="slidenum">
              <a:rPr lang="zh-CN" altLang="en-US" smtClean="0"/>
              <a:t>‹#›</a:t>
            </a:fld>
            <a:endParaRPr lang="zh-CN" altLang="en-US"/>
          </a:p>
        </p:txBody>
      </p:sp>
    </p:spTree>
    <p:extLst>
      <p:ext uri="{BB962C8B-B14F-4D97-AF65-F5344CB8AC3E}">
        <p14:creationId xmlns:p14="http://schemas.microsoft.com/office/powerpoint/2010/main" val="1221413689"/>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1257300" y="2909102"/>
            <a:ext cx="4800600" cy="299639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6633864" y="2909102"/>
            <a:ext cx="4800600" cy="299639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4D6E0137-FC3D-4E1E-8F20-3EBCFE2047D1}" type="datetimeFigureOut">
              <a:rPr lang="zh-CN" altLang="en-US" smtClean="0"/>
              <a:t>2018/6/3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C4E490A9-2D06-4F8F-BA24-0B746E47A564}" type="slidenum">
              <a:rPr lang="zh-CN" altLang="en-US" smtClean="0"/>
              <a:t>‹#›</a:t>
            </a:fld>
            <a:endParaRPr lang="zh-CN" altLang="en-US"/>
          </a:p>
        </p:txBody>
      </p:sp>
    </p:spTree>
    <p:extLst>
      <p:ext uri="{BB962C8B-B14F-4D97-AF65-F5344CB8AC3E}">
        <p14:creationId xmlns:p14="http://schemas.microsoft.com/office/powerpoint/2010/main" val="4290625850"/>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4D6E0137-FC3D-4E1E-8F20-3EBCFE2047D1}" type="datetimeFigureOut">
              <a:rPr lang="zh-CN" altLang="en-US" smtClean="0"/>
              <a:t>2018/6/3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C4E490A9-2D06-4F8F-BA24-0B746E47A564}" type="slidenum">
              <a:rPr lang="zh-CN" altLang="en-US" smtClean="0"/>
              <a:t>‹#›</a:t>
            </a:fld>
            <a:endParaRPr lang="zh-CN" altLang="en-US"/>
          </a:p>
        </p:txBody>
      </p:sp>
    </p:spTree>
    <p:extLst>
      <p:ext uri="{BB962C8B-B14F-4D97-AF65-F5344CB8AC3E}">
        <p14:creationId xmlns:p14="http://schemas.microsoft.com/office/powerpoint/2010/main" val="17996876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6E0137-FC3D-4E1E-8F20-3EBCFE2047D1}" type="datetimeFigureOut">
              <a:rPr lang="zh-CN" altLang="en-US" smtClean="0"/>
              <a:t>2018/6/3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C4E490A9-2D06-4F8F-BA24-0B746E47A564}" type="slidenum">
              <a:rPr lang="zh-CN" altLang="en-US" smtClean="0"/>
              <a:t>‹#›</a:t>
            </a:fld>
            <a:endParaRPr lang="zh-CN" altLang="en-US"/>
          </a:p>
        </p:txBody>
      </p:sp>
    </p:spTree>
    <p:extLst>
      <p:ext uri="{BB962C8B-B14F-4D97-AF65-F5344CB8AC3E}">
        <p14:creationId xmlns:p14="http://schemas.microsoft.com/office/powerpoint/2010/main" val="3588479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a:xfrm>
            <a:off x="765051" y="6375679"/>
            <a:ext cx="1233355" cy="348462"/>
          </a:xfrm>
        </p:spPr>
        <p:txBody>
          <a:bodyPr/>
          <a:lstStyle/>
          <a:p>
            <a:fld id="{4D6E0137-FC3D-4E1E-8F20-3EBCFE2047D1}" type="datetimeFigureOut">
              <a:rPr lang="zh-CN" altLang="en-US" smtClean="0"/>
              <a:t>2018/6/3</a:t>
            </a:fld>
            <a:endParaRPr lang="zh-CN" altLang="en-US"/>
          </a:p>
        </p:txBody>
      </p:sp>
      <p:sp>
        <p:nvSpPr>
          <p:cNvPr id="6" name="Footer Placeholder 5"/>
          <p:cNvSpPr>
            <a:spLocks noGrp="1"/>
          </p:cNvSpPr>
          <p:nvPr>
            <p:ph type="ftr" sz="quarter" idx="11"/>
          </p:nvPr>
        </p:nvSpPr>
        <p:spPr>
          <a:xfrm>
            <a:off x="2103620" y="6375679"/>
            <a:ext cx="3482179" cy="345796"/>
          </a:xfrm>
        </p:spPr>
        <p:txBody>
          <a:bodyPr/>
          <a:lstStyle/>
          <a:p>
            <a:endParaRPr lang="zh-CN" altLang="en-US"/>
          </a:p>
        </p:txBody>
      </p:sp>
      <p:sp>
        <p:nvSpPr>
          <p:cNvPr id="7" name="Slide Number Placeholder 6"/>
          <p:cNvSpPr>
            <a:spLocks noGrp="1"/>
          </p:cNvSpPr>
          <p:nvPr>
            <p:ph type="sldNum" sz="quarter" idx="12"/>
          </p:nvPr>
        </p:nvSpPr>
        <p:spPr>
          <a:xfrm>
            <a:off x="5691014" y="6375679"/>
            <a:ext cx="1232456" cy="345796"/>
          </a:xfrm>
        </p:spPr>
        <p:txBody>
          <a:bodyPr/>
          <a:lstStyle/>
          <a:p>
            <a:fld id="{C4E490A9-2D06-4F8F-BA24-0B746E47A564}" type="slidenum">
              <a:rPr lang="zh-CN" altLang="en-US" smtClean="0"/>
              <a:t>‹#›</a:t>
            </a:fld>
            <a:endParaRPr lang="zh-CN" alt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73135836"/>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a:xfrm>
            <a:off x="765950" y="6375679"/>
            <a:ext cx="1232456" cy="348462"/>
          </a:xfrm>
        </p:spPr>
        <p:txBody>
          <a:bodyPr/>
          <a:lstStyle/>
          <a:p>
            <a:fld id="{4D6E0137-FC3D-4E1E-8F20-3EBCFE2047D1}" type="datetimeFigureOut">
              <a:rPr lang="zh-CN" altLang="en-US" smtClean="0"/>
              <a:t>2018/6/3</a:t>
            </a:fld>
            <a:endParaRPr lang="zh-CN" altLang="en-US"/>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C4E490A9-2D06-4F8F-BA24-0B746E47A564}" type="slidenum">
              <a:rPr lang="zh-CN" altLang="en-US" smtClean="0"/>
              <a:t>‹#›</a:t>
            </a:fld>
            <a:endParaRPr lang="zh-CN" altLang="en-US"/>
          </a:p>
        </p:txBody>
      </p:sp>
    </p:spTree>
    <p:extLst>
      <p:ext uri="{BB962C8B-B14F-4D97-AF65-F5344CB8AC3E}">
        <p14:creationId xmlns:p14="http://schemas.microsoft.com/office/powerpoint/2010/main" val="35174055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4D6E0137-FC3D-4E1E-8F20-3EBCFE2047D1}" type="datetimeFigureOut">
              <a:rPr lang="zh-CN" altLang="en-US" smtClean="0"/>
              <a:t>2018/6/3</a:t>
            </a:fld>
            <a:endParaRPr lang="zh-CN" alt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zh-CN" alt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C4E490A9-2D06-4F8F-BA24-0B746E47A564}" type="slidenum">
              <a:rPr lang="zh-CN" altLang="en-US" smtClean="0"/>
              <a:t>‹#›</a:t>
            </a:fld>
            <a:endParaRPr lang="zh-CN" alt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48799507"/>
      </p:ext>
    </p:extLst>
  </p:cSld>
  <p:clrMap bg1="lt1" tx1="dk1" bg2="lt2" tx2="dk2" accent1="accent1" accent2="accent2" accent3="accent3" accent4="accent4" accent5="accent5" accent6="accent6" hlink="hlink" folHlink="folHlink"/>
  <p:sldLayoutIdLst>
    <p:sldLayoutId id="2147483906" r:id="rId1"/>
    <p:sldLayoutId id="2147483907" r:id="rId2"/>
    <p:sldLayoutId id="2147483908" r:id="rId3"/>
    <p:sldLayoutId id="2147483909" r:id="rId4"/>
    <p:sldLayoutId id="2147483910" r:id="rId5"/>
    <p:sldLayoutId id="2147483911" r:id="rId6"/>
    <p:sldLayoutId id="2147483912" r:id="rId7"/>
    <p:sldLayoutId id="2147483913" r:id="rId8"/>
    <p:sldLayoutId id="2147483914" r:id="rId9"/>
    <p:sldLayoutId id="2147483915" r:id="rId10"/>
    <p:sldLayoutId id="2147483916"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smtClean="0"/>
              <a:t>课程设计报告</a:t>
            </a:r>
            <a:endParaRPr lang="zh-CN" altLang="en-US" dirty="0"/>
          </a:p>
        </p:txBody>
      </p:sp>
      <p:sp>
        <p:nvSpPr>
          <p:cNvPr id="3" name="副标题 2"/>
          <p:cNvSpPr>
            <a:spLocks noGrp="1"/>
          </p:cNvSpPr>
          <p:nvPr>
            <p:ph type="subTitle" idx="1"/>
          </p:nvPr>
        </p:nvSpPr>
        <p:spPr/>
        <p:txBody>
          <a:bodyPr>
            <a:normAutofit/>
          </a:bodyPr>
          <a:lstStyle/>
          <a:p>
            <a:r>
              <a:rPr lang="zh-CN" altLang="en-US" dirty="0" smtClean="0"/>
              <a:t>蔡孟轩</a:t>
            </a:r>
            <a:r>
              <a:rPr lang="en-US" altLang="zh-CN" dirty="0" smtClean="0"/>
              <a:t> </a:t>
            </a:r>
            <a:r>
              <a:rPr lang="zh-CN" altLang="en-US" dirty="0" smtClean="0"/>
              <a:t>刘玟彤 王诗媛</a:t>
            </a:r>
            <a:endParaRPr lang="en-US" altLang="zh-CN" dirty="0" smtClean="0"/>
          </a:p>
        </p:txBody>
      </p:sp>
    </p:spTree>
    <p:extLst>
      <p:ext uri="{BB962C8B-B14F-4D97-AF65-F5344CB8AC3E}">
        <p14:creationId xmlns:p14="http://schemas.microsoft.com/office/powerpoint/2010/main" val="3229901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后端设计</a:t>
            </a:r>
            <a:endParaRPr lang="zh-CN" altLang="en-US" dirty="0"/>
          </a:p>
        </p:txBody>
      </p:sp>
      <p:sp>
        <p:nvSpPr>
          <p:cNvPr id="3" name="内容占位符 2"/>
          <p:cNvSpPr>
            <a:spLocks noGrp="1"/>
          </p:cNvSpPr>
          <p:nvPr>
            <p:ph idx="1"/>
          </p:nvPr>
        </p:nvSpPr>
        <p:spPr/>
        <p:txBody>
          <a:bodyPr>
            <a:normAutofit/>
          </a:bodyPr>
          <a:lstStyle/>
          <a:p>
            <a:r>
              <a:rPr lang="zh-CN" altLang="en-US" sz="2400" dirty="0" smtClean="0"/>
              <a:t>后端的算法设计可以使用现有的推荐算法，在推荐系统的基础上进行改进</a:t>
            </a:r>
            <a:endParaRPr lang="en-US" altLang="zh-CN" sz="2400" dirty="0" smtClean="0"/>
          </a:p>
          <a:p>
            <a:r>
              <a:rPr lang="zh-CN" altLang="en-US" sz="2400" dirty="0" smtClean="0"/>
              <a:t>根据用户的偏好和过往记录进行推荐</a:t>
            </a:r>
            <a:endParaRPr lang="en-US" altLang="zh-CN" sz="2400" dirty="0" smtClean="0"/>
          </a:p>
          <a:p>
            <a:r>
              <a:rPr lang="zh-CN" altLang="en-US" sz="2400" dirty="0" smtClean="0"/>
              <a:t>最简单的办法是将景点推荐，路线推荐与住宿推荐分开</a:t>
            </a:r>
            <a:endParaRPr lang="en-US" altLang="zh-CN" sz="2400" smtClean="0"/>
          </a:p>
          <a:p>
            <a:endParaRPr lang="zh-CN" altLang="en-US" sz="2400" dirty="0"/>
          </a:p>
        </p:txBody>
      </p:sp>
    </p:spTree>
    <p:extLst>
      <p:ext uri="{BB962C8B-B14F-4D97-AF65-F5344CB8AC3E}">
        <p14:creationId xmlns:p14="http://schemas.microsoft.com/office/powerpoint/2010/main" val="3169074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产品立项</a:t>
            </a:r>
            <a:endParaRPr lang="zh-CN" altLang="en-US" dirty="0"/>
          </a:p>
        </p:txBody>
      </p:sp>
      <p:sp>
        <p:nvSpPr>
          <p:cNvPr id="3" name="内容占位符 2"/>
          <p:cNvSpPr>
            <a:spLocks noGrp="1"/>
          </p:cNvSpPr>
          <p:nvPr>
            <p:ph idx="1"/>
          </p:nvPr>
        </p:nvSpPr>
        <p:spPr/>
        <p:txBody>
          <a:bodyPr>
            <a:noAutofit/>
          </a:bodyPr>
          <a:lstStyle/>
          <a:p>
            <a:r>
              <a:rPr lang="zh-CN" altLang="en-US" sz="2400" dirty="0" smtClean="0"/>
              <a:t>人们外出旅行的需求不断增加</a:t>
            </a:r>
            <a:endParaRPr lang="en-US" altLang="zh-CN" sz="2400" dirty="0" smtClean="0"/>
          </a:p>
          <a:p>
            <a:r>
              <a:rPr lang="zh-CN" altLang="en-US" sz="2400" dirty="0" smtClean="0"/>
              <a:t>在外出旅行的人中，越来越多的人会选择自助游</a:t>
            </a:r>
            <a:endParaRPr lang="en-US" altLang="zh-CN" sz="2400" dirty="0" smtClean="0"/>
          </a:p>
          <a:p>
            <a:r>
              <a:rPr lang="zh-CN" altLang="en-US" sz="2400" dirty="0" smtClean="0"/>
              <a:t>旅游行程规划是自助游主要的部分</a:t>
            </a:r>
            <a:endParaRPr lang="en-US" altLang="zh-CN" sz="2400" dirty="0" smtClean="0"/>
          </a:p>
          <a:p>
            <a:r>
              <a:rPr lang="zh-CN" altLang="en-US" sz="2400" dirty="0" smtClean="0"/>
              <a:t>现有的产品（例如携程）只有结合评分的景点推荐功能，并没有综合用户自己的实际需求进行整个旅游地点、交通和住宿的整体规划</a:t>
            </a:r>
            <a:endParaRPr lang="en-US" altLang="zh-CN" sz="2400" dirty="0" smtClean="0"/>
          </a:p>
          <a:p>
            <a:r>
              <a:rPr lang="zh-CN" altLang="en-US" sz="2400" dirty="0" smtClean="0"/>
              <a:t>产品主要实现的功能是通过用户提供的旅游需求为用户进行整个行程的规划</a:t>
            </a:r>
            <a:endParaRPr lang="en-US" altLang="zh-CN" sz="2400" dirty="0" smtClean="0"/>
          </a:p>
          <a:p>
            <a:r>
              <a:rPr lang="zh-CN" altLang="en-US" sz="2400" dirty="0"/>
              <a:t>目标</a:t>
            </a:r>
            <a:r>
              <a:rPr lang="zh-CN" altLang="en-US" sz="2400" dirty="0" smtClean="0"/>
              <a:t>用户是那些进行自助游，同时希望减少行程规划时间的人</a:t>
            </a:r>
            <a:endParaRPr lang="en-US" altLang="zh-CN" sz="2400" dirty="0" smtClean="0"/>
          </a:p>
          <a:p>
            <a:endParaRPr lang="en-US" altLang="zh-CN" sz="2400" dirty="0" smtClean="0"/>
          </a:p>
          <a:p>
            <a:endParaRPr lang="en-US" altLang="zh-CN" sz="2400" dirty="0" smtClean="0"/>
          </a:p>
          <a:p>
            <a:endParaRPr lang="zh-CN" altLang="en-US" sz="2400" dirty="0"/>
          </a:p>
        </p:txBody>
      </p:sp>
    </p:spTree>
    <p:extLst>
      <p:ext uri="{BB962C8B-B14F-4D97-AF65-F5344CB8AC3E}">
        <p14:creationId xmlns:p14="http://schemas.microsoft.com/office/powerpoint/2010/main" val="30157529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a:xfrm>
            <a:off x="1251678" y="382385"/>
            <a:ext cx="10178322" cy="1492132"/>
          </a:xfrm>
        </p:spPr>
        <p:txBody>
          <a:bodyPr/>
          <a:lstStyle/>
          <a:p>
            <a:r>
              <a:rPr lang="zh-CN" altLang="en-US" dirty="0" smtClean="0"/>
              <a:t>市场分析</a:t>
            </a:r>
            <a:endParaRPr lang="zh-CN" altLang="en-US" dirty="0"/>
          </a:p>
        </p:txBody>
      </p:sp>
      <p:pic>
        <p:nvPicPr>
          <p:cNvPr id="5" name="图片 4" descr="/Users/wangshiyuan/Desktop/屏幕快照 2018-06-03 下午7.21.04.png"/>
          <p:cNvPicPr/>
          <p:nvPr/>
        </p:nvPicPr>
        <p:blipFill>
          <a:blip r:embed="rId2">
            <a:extLst>
              <a:ext uri="{28A0092B-C50C-407E-A947-70E740481C1C}">
                <a14:useLocalDpi xmlns:a14="http://schemas.microsoft.com/office/drawing/2010/main" val="0"/>
              </a:ext>
            </a:extLst>
          </a:blip>
          <a:srcRect/>
          <a:stretch>
            <a:fillRect/>
          </a:stretch>
        </p:blipFill>
        <p:spPr bwMode="auto">
          <a:xfrm>
            <a:off x="1251678" y="1490017"/>
            <a:ext cx="5269230" cy="2448560"/>
          </a:xfrm>
          <a:prstGeom prst="rect">
            <a:avLst/>
          </a:prstGeom>
          <a:noFill/>
          <a:ln>
            <a:noFill/>
          </a:ln>
        </p:spPr>
      </p:pic>
      <p:sp>
        <p:nvSpPr>
          <p:cNvPr id="6" name="文本框 5"/>
          <p:cNvSpPr txBox="1"/>
          <p:nvPr/>
        </p:nvSpPr>
        <p:spPr>
          <a:xfrm>
            <a:off x="1251678" y="4307545"/>
            <a:ext cx="10561950" cy="1477328"/>
          </a:xfrm>
          <a:prstGeom prst="rect">
            <a:avLst/>
          </a:prstGeom>
          <a:noFill/>
        </p:spPr>
        <p:txBody>
          <a:bodyPr wrap="square" rtlCol="0">
            <a:spAutoFit/>
          </a:bodyPr>
          <a:lstStyle/>
          <a:p>
            <a:r>
              <a:rPr lang="en-US" altLang="zh-CN" dirty="0"/>
              <a:t>2017</a:t>
            </a:r>
            <a:r>
              <a:rPr lang="zh-CN" altLang="zh-CN" dirty="0"/>
              <a:t>年，国内旅游市场高速增长，入出境市场平稳发展，供给侧结构性改革成效明显。国内旅游人数</a:t>
            </a:r>
            <a:r>
              <a:rPr lang="en-US" altLang="zh-CN" dirty="0"/>
              <a:t>50.01</a:t>
            </a:r>
            <a:r>
              <a:rPr lang="zh-CN" altLang="zh-CN" dirty="0"/>
              <a:t>亿人次，比上年同期增长</a:t>
            </a:r>
            <a:r>
              <a:rPr lang="en-US" altLang="zh-CN" dirty="0"/>
              <a:t>12.8%</a:t>
            </a:r>
            <a:r>
              <a:rPr lang="zh-CN" altLang="zh-CN" dirty="0"/>
              <a:t>；入出境旅游总人数</a:t>
            </a:r>
            <a:r>
              <a:rPr lang="en-US" altLang="zh-CN" dirty="0"/>
              <a:t>2.7</a:t>
            </a:r>
            <a:r>
              <a:rPr lang="zh-CN" altLang="zh-CN" dirty="0"/>
              <a:t>亿人次，同比增长</a:t>
            </a:r>
            <a:r>
              <a:rPr lang="en-US" altLang="zh-CN" dirty="0"/>
              <a:t>3.7%</a:t>
            </a:r>
            <a:r>
              <a:rPr lang="zh-CN" altLang="zh-CN" dirty="0"/>
              <a:t>；全年实现旅游总收入</a:t>
            </a:r>
            <a:r>
              <a:rPr lang="en-US" altLang="zh-CN" dirty="0"/>
              <a:t>5.40</a:t>
            </a:r>
            <a:r>
              <a:rPr lang="zh-CN" altLang="zh-CN" dirty="0"/>
              <a:t>万亿元，增长</a:t>
            </a:r>
            <a:r>
              <a:rPr lang="en-US" altLang="zh-CN" dirty="0"/>
              <a:t>15.1%</a:t>
            </a:r>
            <a:r>
              <a:rPr lang="zh-CN" altLang="zh-CN" dirty="0"/>
              <a:t>。初步测算，全年全国旅游业对</a:t>
            </a:r>
            <a:r>
              <a:rPr lang="en-US" altLang="zh-CN" dirty="0"/>
              <a:t>GDP</a:t>
            </a:r>
            <a:r>
              <a:rPr lang="zh-CN" altLang="zh-CN" dirty="0"/>
              <a:t>的综合贡献为</a:t>
            </a:r>
            <a:r>
              <a:rPr lang="en-US" altLang="zh-CN" dirty="0"/>
              <a:t>9.13</a:t>
            </a:r>
            <a:r>
              <a:rPr lang="zh-CN" altLang="zh-CN" dirty="0"/>
              <a:t>万亿元，占</a:t>
            </a:r>
            <a:r>
              <a:rPr lang="en-US" altLang="zh-CN" dirty="0"/>
              <a:t>GDP</a:t>
            </a:r>
            <a:r>
              <a:rPr lang="zh-CN" altLang="zh-CN" dirty="0"/>
              <a:t>总量的</a:t>
            </a:r>
            <a:r>
              <a:rPr lang="en-US" altLang="zh-CN" dirty="0"/>
              <a:t>11.04%</a:t>
            </a:r>
            <a:r>
              <a:rPr lang="zh-CN" altLang="zh-CN" dirty="0"/>
              <a:t>。旅游直接就业</a:t>
            </a:r>
            <a:r>
              <a:rPr lang="en-US" altLang="zh-CN" dirty="0"/>
              <a:t>2825</a:t>
            </a:r>
            <a:r>
              <a:rPr lang="zh-CN" altLang="zh-CN" dirty="0"/>
              <a:t>万人，旅游直接和间接就业</a:t>
            </a:r>
            <a:r>
              <a:rPr lang="en-US" altLang="zh-CN" dirty="0"/>
              <a:t>7990</a:t>
            </a:r>
            <a:r>
              <a:rPr lang="zh-CN" altLang="zh-CN" dirty="0"/>
              <a:t>万人，占全国就业总人口的</a:t>
            </a:r>
            <a:r>
              <a:rPr lang="en-US" altLang="zh-CN" dirty="0"/>
              <a:t>10.28%</a:t>
            </a:r>
            <a:r>
              <a:rPr lang="zh-CN" altLang="zh-CN" dirty="0"/>
              <a:t>。</a:t>
            </a:r>
          </a:p>
          <a:p>
            <a:endParaRPr kumimoji="1" lang="zh-CN" altLang="en-US" dirty="0"/>
          </a:p>
        </p:txBody>
      </p:sp>
      <p:sp>
        <p:nvSpPr>
          <p:cNvPr id="7" name="文本框 6"/>
          <p:cNvSpPr txBox="1"/>
          <p:nvPr/>
        </p:nvSpPr>
        <p:spPr>
          <a:xfrm>
            <a:off x="8240110" y="6274676"/>
            <a:ext cx="3468414" cy="369332"/>
          </a:xfrm>
          <a:prstGeom prst="rect">
            <a:avLst/>
          </a:prstGeom>
          <a:noFill/>
        </p:spPr>
        <p:txBody>
          <a:bodyPr wrap="square" rtlCol="0">
            <a:spAutoFit/>
          </a:bodyPr>
          <a:lstStyle/>
          <a:p>
            <a:r>
              <a:rPr kumimoji="1" lang="zh-CN" altLang="en-US" dirty="0" smtClean="0"/>
              <a:t>数据来源：国家</a:t>
            </a:r>
            <a:r>
              <a:rPr kumimoji="1" lang="zh-CN" altLang="en-US" smtClean="0"/>
              <a:t>旅游数据中心</a:t>
            </a:r>
            <a:endParaRPr kumimoji="1" lang="zh-CN" altLang="en-US"/>
          </a:p>
        </p:txBody>
      </p:sp>
    </p:spTree>
    <p:extLst>
      <p:ext uri="{BB962C8B-B14F-4D97-AF65-F5344CB8AC3E}">
        <p14:creationId xmlns:p14="http://schemas.microsoft.com/office/powerpoint/2010/main" val="670068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市场分析</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3001" y="1328148"/>
            <a:ext cx="6286500" cy="4876800"/>
          </a:xfrm>
          <a:prstGeom prst="rect">
            <a:avLst/>
          </a:prstGeo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7144" y="559680"/>
            <a:ext cx="6299200" cy="4521200"/>
          </a:xfrm>
          <a:prstGeom prst="rect">
            <a:avLst/>
          </a:prstGeom>
        </p:spPr>
      </p:pic>
      <p:sp>
        <p:nvSpPr>
          <p:cNvPr id="6" name="文本框 5"/>
          <p:cNvSpPr txBox="1"/>
          <p:nvPr/>
        </p:nvSpPr>
        <p:spPr>
          <a:xfrm>
            <a:off x="4855779" y="6394134"/>
            <a:ext cx="7173310" cy="369332"/>
          </a:xfrm>
          <a:prstGeom prst="rect">
            <a:avLst/>
          </a:prstGeom>
          <a:noFill/>
        </p:spPr>
        <p:txBody>
          <a:bodyPr wrap="square" rtlCol="0">
            <a:spAutoFit/>
          </a:bodyPr>
          <a:lstStyle/>
          <a:p>
            <a:r>
              <a:rPr lang="zh-CN" altLang="en-US" smtClean="0"/>
              <a:t>数据来源：</a:t>
            </a:r>
            <a:r>
              <a:rPr lang="en-US" altLang="zh-CN" dirty="0" smtClean="0"/>
              <a:t>2018-2024</a:t>
            </a:r>
            <a:r>
              <a:rPr lang="zh-CN" altLang="en-US" dirty="0"/>
              <a:t>年中国旅游行业 竞争格局及投资战略咨询报告</a:t>
            </a:r>
            <a:endParaRPr kumimoji="1" lang="zh-CN" altLang="en-US" dirty="0"/>
          </a:p>
        </p:txBody>
      </p:sp>
    </p:spTree>
    <p:extLst>
      <p:ext uri="{BB962C8B-B14F-4D97-AF65-F5344CB8AC3E}">
        <p14:creationId xmlns:p14="http://schemas.microsoft.com/office/powerpoint/2010/main" val="929046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当前旅游产品</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8072" y="1454810"/>
            <a:ext cx="7845534" cy="5108900"/>
          </a:xfrm>
          <a:prstGeom prst="rect">
            <a:avLst/>
          </a:prstGeom>
        </p:spPr>
      </p:pic>
      <p:pic>
        <p:nvPicPr>
          <p:cNvPr id="6" name="图片 5" descr="/Users/wangshiyuan/Desktop/屏幕快照 2018-06-03 下午7.12.41.png"/>
          <p:cNvPicPr/>
          <p:nvPr/>
        </p:nvPicPr>
        <p:blipFill>
          <a:blip r:embed="rId3">
            <a:extLst>
              <a:ext uri="{28A0092B-C50C-407E-A947-70E740481C1C}">
                <a14:useLocalDpi xmlns:a14="http://schemas.microsoft.com/office/drawing/2010/main" val="0"/>
              </a:ext>
            </a:extLst>
          </a:blip>
          <a:srcRect/>
          <a:stretch>
            <a:fillRect/>
          </a:stretch>
        </p:blipFill>
        <p:spPr bwMode="auto">
          <a:xfrm>
            <a:off x="2986283" y="1243013"/>
            <a:ext cx="8443717" cy="4700587"/>
          </a:xfrm>
          <a:prstGeom prst="rect">
            <a:avLst/>
          </a:prstGeom>
          <a:noFill/>
          <a:ln>
            <a:noFill/>
          </a:ln>
        </p:spPr>
      </p:pic>
      <p:pic>
        <p:nvPicPr>
          <p:cNvPr id="5" name="图片 4" descr="/Users/wangshiyuan/Desktop/屏幕快照 2018-06-03 下午7.12.28.png"/>
          <p:cNvPicPr/>
          <p:nvPr/>
        </p:nvPicPr>
        <p:blipFill>
          <a:blip r:embed="rId4">
            <a:extLst>
              <a:ext uri="{28A0092B-C50C-407E-A947-70E740481C1C}">
                <a14:useLocalDpi xmlns:a14="http://schemas.microsoft.com/office/drawing/2010/main" val="0"/>
              </a:ext>
            </a:extLst>
          </a:blip>
          <a:srcRect/>
          <a:stretch>
            <a:fillRect/>
          </a:stretch>
        </p:blipFill>
        <p:spPr bwMode="auto">
          <a:xfrm>
            <a:off x="2000446" y="1367328"/>
            <a:ext cx="7879277" cy="4770713"/>
          </a:xfrm>
          <a:prstGeom prst="rect">
            <a:avLst/>
          </a:prstGeom>
          <a:noFill/>
          <a:ln>
            <a:noFill/>
          </a:ln>
        </p:spPr>
      </p:pic>
      <p:pic>
        <p:nvPicPr>
          <p:cNvPr id="7" name="图片 6" descr="/Users/wangshiyuan/Desktop/屏幕快照 2018-06-03 下午7.15.40.png"/>
          <p:cNvPicPr/>
          <p:nvPr/>
        </p:nvPicPr>
        <p:blipFill>
          <a:blip r:embed="rId5">
            <a:extLst>
              <a:ext uri="{28A0092B-C50C-407E-A947-70E740481C1C}">
                <a14:useLocalDpi xmlns:a14="http://schemas.microsoft.com/office/drawing/2010/main" val="0"/>
              </a:ext>
            </a:extLst>
          </a:blip>
          <a:srcRect/>
          <a:stretch>
            <a:fillRect/>
          </a:stretch>
        </p:blipFill>
        <p:spPr bwMode="auto">
          <a:xfrm>
            <a:off x="2418072" y="1243013"/>
            <a:ext cx="8831371" cy="5106825"/>
          </a:xfrm>
          <a:prstGeom prst="rect">
            <a:avLst/>
          </a:prstGeom>
          <a:noFill/>
          <a:ln>
            <a:noFill/>
          </a:ln>
        </p:spPr>
      </p:pic>
      <p:pic>
        <p:nvPicPr>
          <p:cNvPr id="8" name="图片 7" descr="/Users/wangshiyuan/Desktop/屏幕快照 2018-06-03 下午7.13.19.png"/>
          <p:cNvPicPr/>
          <p:nvPr/>
        </p:nvPicPr>
        <p:blipFill>
          <a:blip r:embed="rId6">
            <a:extLst>
              <a:ext uri="{28A0092B-C50C-407E-A947-70E740481C1C}">
                <a14:useLocalDpi xmlns:a14="http://schemas.microsoft.com/office/drawing/2010/main" val="0"/>
              </a:ext>
            </a:extLst>
          </a:blip>
          <a:srcRect/>
          <a:stretch>
            <a:fillRect/>
          </a:stretch>
        </p:blipFill>
        <p:spPr bwMode="auto">
          <a:xfrm>
            <a:off x="2700338" y="1454811"/>
            <a:ext cx="8729661" cy="4982510"/>
          </a:xfrm>
          <a:prstGeom prst="rect">
            <a:avLst/>
          </a:prstGeom>
          <a:noFill/>
          <a:ln>
            <a:noFill/>
          </a:ln>
        </p:spPr>
      </p:pic>
    </p:spTree>
    <p:extLst>
      <p:ext uri="{BB962C8B-B14F-4D97-AF65-F5344CB8AC3E}">
        <p14:creationId xmlns:p14="http://schemas.microsoft.com/office/powerpoint/2010/main" val="1492735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p:tgtEl>
                                          <p:spTgt spid="5"/>
                                        </p:tgtEl>
                                        <p:attrNameLst>
                                          <p:attrName>ppt_y</p:attrName>
                                        </p:attrNameLst>
                                      </p:cBhvr>
                                      <p:tavLst>
                                        <p:tav tm="0">
                                          <p:val>
                                            <p:strVal val="#ppt_y+#ppt_h*1.125000"/>
                                          </p:val>
                                        </p:tav>
                                        <p:tav tm="100000">
                                          <p:val>
                                            <p:strVal val="#ppt_y"/>
                                          </p:val>
                                        </p:tav>
                                      </p:tavLst>
                                    </p:anim>
                                    <p:animEffect transition="in" filter="wipe(up)">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8" presetClass="entr" presetSubtype="12"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strips(downLeft)">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barn(inVertical)">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需求分析</a:t>
            </a:r>
          </a:p>
        </p:txBody>
      </p:sp>
      <p:sp>
        <p:nvSpPr>
          <p:cNvPr id="3" name="内容占位符 2"/>
          <p:cNvSpPr>
            <a:spLocks noGrp="1"/>
          </p:cNvSpPr>
          <p:nvPr>
            <p:ph idx="1"/>
          </p:nvPr>
        </p:nvSpPr>
        <p:spPr>
          <a:xfrm>
            <a:off x="1251678" y="1874517"/>
            <a:ext cx="10178322" cy="3593591"/>
          </a:xfrm>
        </p:spPr>
        <p:txBody>
          <a:bodyPr>
            <a:noAutofit/>
          </a:bodyPr>
          <a:lstStyle/>
          <a:p>
            <a:r>
              <a:rPr lang="zh-CN" altLang="en-US" sz="2400" dirty="0" smtClean="0"/>
              <a:t>用户希望用我们的产品减少规划行程的</a:t>
            </a:r>
            <a:r>
              <a:rPr lang="zh-CN" altLang="en-US" sz="2400" dirty="0" smtClean="0"/>
              <a:t>时间，产品</a:t>
            </a:r>
            <a:r>
              <a:rPr lang="zh-CN" altLang="en-US" sz="2400" dirty="0" smtClean="0"/>
              <a:t>需要对用户有针对性 ，符合用户的心理</a:t>
            </a:r>
            <a:r>
              <a:rPr lang="zh-CN" altLang="en-US" sz="2400" dirty="0" smtClean="0"/>
              <a:t>预期</a:t>
            </a:r>
            <a:endParaRPr lang="en-US" altLang="zh-CN" sz="2400" dirty="0" smtClean="0"/>
          </a:p>
          <a:p>
            <a:r>
              <a:rPr lang="zh-CN" altLang="en-US" sz="2400" dirty="0" smtClean="0"/>
              <a:t>并且用户希望有一个分享交流的平台（微信小程序刷屏）</a:t>
            </a:r>
            <a:endParaRPr lang="en-US" altLang="zh-CN" sz="2400" dirty="0" smtClean="0"/>
          </a:p>
          <a:p>
            <a:r>
              <a:rPr lang="zh-CN" altLang="en-US" sz="2400" dirty="0" smtClean="0"/>
              <a:t>可以看出目前市场上的产品缺乏个性化定制，也缺少与常用社交工具交互的平台。</a:t>
            </a:r>
            <a:endParaRPr lang="en-US" altLang="zh-CN" sz="2400" dirty="0" smtClean="0"/>
          </a:p>
          <a:p>
            <a:r>
              <a:rPr lang="zh-CN" altLang="en-US" sz="2400" dirty="0" smtClean="0"/>
              <a:t>竞品</a:t>
            </a:r>
            <a:r>
              <a:rPr lang="zh-CN" altLang="en-US" sz="2400" dirty="0"/>
              <a:t>的优点</a:t>
            </a:r>
            <a:r>
              <a:rPr lang="zh-CN" altLang="en-US" sz="2400" dirty="0" smtClean="0"/>
              <a:t>是信息较为全面，可以</a:t>
            </a:r>
            <a:r>
              <a:rPr lang="zh-CN" altLang="en-US" sz="2400" dirty="0"/>
              <a:t>直接预订车票和酒店，同时流量大，用户</a:t>
            </a:r>
            <a:r>
              <a:rPr lang="zh-CN" altLang="en-US" sz="2400" dirty="0" smtClean="0"/>
              <a:t>多。</a:t>
            </a:r>
            <a:endParaRPr lang="en-US" altLang="zh-CN" sz="2400" dirty="0"/>
          </a:p>
          <a:p>
            <a:r>
              <a:rPr lang="zh-CN" altLang="en-US" sz="2400" dirty="0"/>
              <a:t>本产品的优点是对用户更有针对性</a:t>
            </a:r>
            <a:r>
              <a:rPr lang="zh-CN" altLang="en-US" sz="2400" dirty="0" smtClean="0"/>
              <a:t>，可以借助已有网站信息，满足用户出行的全部需要，并且方便用户的分享交流。</a:t>
            </a:r>
            <a:endParaRPr lang="en-US" altLang="zh-CN" sz="2400" dirty="0" smtClean="0"/>
          </a:p>
        </p:txBody>
      </p:sp>
    </p:spTree>
    <p:extLst>
      <p:ext uri="{BB962C8B-B14F-4D97-AF65-F5344CB8AC3E}">
        <p14:creationId xmlns:p14="http://schemas.microsoft.com/office/powerpoint/2010/main" val="28898625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产品前景</a:t>
            </a:r>
            <a:endParaRPr lang="zh-CN" altLang="en-US" dirty="0"/>
          </a:p>
        </p:txBody>
      </p:sp>
      <p:sp>
        <p:nvSpPr>
          <p:cNvPr id="3" name="内容占位符 2"/>
          <p:cNvSpPr>
            <a:spLocks noGrp="1"/>
          </p:cNvSpPr>
          <p:nvPr>
            <p:ph idx="1"/>
          </p:nvPr>
        </p:nvSpPr>
        <p:spPr/>
        <p:txBody>
          <a:bodyPr>
            <a:normAutofit/>
          </a:bodyPr>
          <a:lstStyle/>
          <a:p>
            <a:r>
              <a:rPr lang="zh-CN" altLang="en-US" sz="2400" dirty="0" smtClean="0"/>
              <a:t>在盈利上，产品</a:t>
            </a:r>
            <a:r>
              <a:rPr lang="zh-CN" altLang="en-US" sz="2400" dirty="0"/>
              <a:t>可以直接与酒店、景点等进行合作，在保证满足用户需求的同时更多的推荐有合作的</a:t>
            </a:r>
            <a:r>
              <a:rPr lang="zh-CN" altLang="en-US" sz="2400" dirty="0" smtClean="0"/>
              <a:t>酒店</a:t>
            </a:r>
            <a:endParaRPr lang="en-US" altLang="zh-CN" sz="2400" dirty="0" smtClean="0"/>
          </a:p>
          <a:p>
            <a:r>
              <a:rPr lang="zh-CN" altLang="en-US" sz="2400" dirty="0" smtClean="0"/>
              <a:t>随着用户使用时间的增加，在获取用户偏好后，路径规划更容易满足用户需求</a:t>
            </a:r>
            <a:r>
              <a:rPr lang="zh-CN" altLang="en-US" sz="2400" dirty="0" smtClean="0"/>
              <a:t>，增加用户的依赖度</a:t>
            </a:r>
            <a:endParaRPr lang="en-US" altLang="zh-CN" sz="2400" dirty="0" smtClean="0"/>
          </a:p>
          <a:p>
            <a:r>
              <a:rPr lang="zh-CN" altLang="en-US" sz="2400" dirty="0" smtClean="0"/>
              <a:t>为用户提供分享交流的平台，从而吸引更多用户</a:t>
            </a:r>
            <a:endParaRPr lang="zh-CN" altLang="en-US" sz="2400" dirty="0"/>
          </a:p>
        </p:txBody>
      </p:sp>
    </p:spTree>
    <p:extLst>
      <p:ext uri="{BB962C8B-B14F-4D97-AF65-F5344CB8AC3E}">
        <p14:creationId xmlns:p14="http://schemas.microsoft.com/office/powerpoint/2010/main" val="13126529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产品设计</a:t>
            </a:r>
            <a:endParaRPr lang="zh-CN" altLang="en-US" dirty="0"/>
          </a:p>
        </p:txBody>
      </p:sp>
      <p:sp>
        <p:nvSpPr>
          <p:cNvPr id="3" name="内容占位符 2"/>
          <p:cNvSpPr>
            <a:spLocks noGrp="1"/>
          </p:cNvSpPr>
          <p:nvPr>
            <p:ph idx="1"/>
          </p:nvPr>
        </p:nvSpPr>
        <p:spPr/>
        <p:txBody>
          <a:bodyPr/>
          <a:lstStyle/>
          <a:p>
            <a:endParaRPr lang="zh-CN" altLang="en-US" dirty="0"/>
          </a:p>
        </p:txBody>
      </p:sp>
    </p:spTree>
    <p:extLst>
      <p:ext uri="{BB962C8B-B14F-4D97-AF65-F5344CB8AC3E}">
        <p14:creationId xmlns:p14="http://schemas.microsoft.com/office/powerpoint/2010/main" val="26024381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前端设计</a:t>
            </a:r>
            <a:endParaRPr lang="zh-CN" altLang="en-US" dirty="0"/>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1902387252"/>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0B082E"/>
      </a:dk2>
      <a:lt2>
        <a:srgbClr val="F3F3F2"/>
      </a:lt2>
      <a:accent1>
        <a:srgbClr val="62B4C6"/>
      </a:accent1>
      <a:accent2>
        <a:srgbClr val="1B376E"/>
      </a:accent2>
      <a:accent3>
        <a:srgbClr val="9EBE55"/>
      </a:accent3>
      <a:accent4>
        <a:srgbClr val="C65E5E"/>
      </a:accent4>
      <a:accent5>
        <a:srgbClr val="D3BA55"/>
      </a:accent5>
      <a:accent6>
        <a:srgbClr val="96648A"/>
      </a:accent6>
      <a:hlink>
        <a:srgbClr val="62B4C6"/>
      </a:hlink>
      <a:folHlink>
        <a:srgbClr val="96648A"/>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D71F8F05-6246-47AF-9E68-E57F6C93F792}"/>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TM10001106[[fn=徽章]]</Template>
  <TotalTime>335</TotalTime>
  <Words>481</Words>
  <Application>Microsoft Macintosh PowerPoint</Application>
  <PresentationFormat>宽屏</PresentationFormat>
  <Paragraphs>33</Paragraphs>
  <Slides>10</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Gill Sans MT</vt:lpstr>
      <vt:lpstr>Impact</vt:lpstr>
      <vt:lpstr>等线</vt:lpstr>
      <vt:lpstr>华文中宋</vt:lpstr>
      <vt:lpstr>宋体</vt:lpstr>
      <vt:lpstr>Arial</vt:lpstr>
      <vt:lpstr>Badge</vt:lpstr>
      <vt:lpstr>课程设计报告</vt:lpstr>
      <vt:lpstr>产品立项</vt:lpstr>
      <vt:lpstr>市场分析</vt:lpstr>
      <vt:lpstr>市场分析</vt:lpstr>
      <vt:lpstr>当前旅游产品</vt:lpstr>
      <vt:lpstr>需求分析</vt:lpstr>
      <vt:lpstr>产品前景</vt:lpstr>
      <vt:lpstr>产品设计</vt:lpstr>
      <vt:lpstr>前端设计</vt:lpstr>
      <vt:lpstr>后端设计</vt:lpstr>
    </vt:vector>
  </TitlesOfParts>
  <Company>P R C</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课程设计报告</dc:title>
  <dc:creator>Windows User</dc:creator>
  <cp:lastModifiedBy>王 诗媛</cp:lastModifiedBy>
  <cp:revision>15</cp:revision>
  <dcterms:created xsi:type="dcterms:W3CDTF">2018-06-02T20:36:55Z</dcterms:created>
  <dcterms:modified xsi:type="dcterms:W3CDTF">2018-06-03T11:55:47Z</dcterms:modified>
</cp:coreProperties>
</file>

<file path=docProps/thumbnail.jpeg>
</file>